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9" r:id="rId13"/>
    <p:sldId id="270" r:id="rId14"/>
    <p:sldId id="267" r:id="rId15"/>
    <p:sldId id="265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C2E"/>
    <a:srgbClr val="00A800"/>
    <a:srgbClr val="66FF66"/>
    <a:srgbClr val="7ADC72"/>
    <a:srgbClr val="660033"/>
    <a:srgbClr val="FFFFFF"/>
    <a:srgbClr val="A80C26"/>
    <a:srgbClr val="DA1032"/>
    <a:srgbClr val="E33DCF"/>
    <a:srgbClr val="7B45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64" autoAdjust="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564D8-3279-404A-B819-D9ADBE38545F}" type="datetimeFigureOut">
              <a:rPr lang="pl-PL" smtClean="0"/>
              <a:pPr/>
              <a:t>2010-03-10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DB7B4-5DB0-4B26-917F-2F5FE7CBEE1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B7B4-5DB0-4B26-917F-2F5FE7CBEE1A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B7B4-5DB0-4B26-917F-2F5FE7CBEE1A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03F-E00B-44D5-BB65-53320B97ACF8}" type="datetimeFigureOut">
              <a:rPr lang="pl-PL" smtClean="0"/>
              <a:pPr/>
              <a:t>2010-03-10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8064-A0BB-4123-BC9D-F9FCEAED0A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03F-E00B-44D5-BB65-53320B97ACF8}" type="datetimeFigureOut">
              <a:rPr lang="pl-PL" smtClean="0"/>
              <a:pPr/>
              <a:t>2010-03-10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8064-A0BB-4123-BC9D-F9FCEAED0A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03F-E00B-44D5-BB65-53320B97ACF8}" type="datetimeFigureOut">
              <a:rPr lang="pl-PL" smtClean="0"/>
              <a:pPr/>
              <a:t>2010-03-10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8064-A0BB-4123-BC9D-F9FCEAED0A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03F-E00B-44D5-BB65-53320B97ACF8}" type="datetimeFigureOut">
              <a:rPr lang="pl-PL" smtClean="0"/>
              <a:pPr/>
              <a:t>2010-03-10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8064-A0BB-4123-BC9D-F9FCEAED0A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03F-E00B-44D5-BB65-53320B97ACF8}" type="datetimeFigureOut">
              <a:rPr lang="pl-PL" smtClean="0"/>
              <a:pPr/>
              <a:t>2010-03-10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8064-A0BB-4123-BC9D-F9FCEAED0A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03F-E00B-44D5-BB65-53320B97ACF8}" type="datetimeFigureOut">
              <a:rPr lang="pl-PL" smtClean="0"/>
              <a:pPr/>
              <a:t>2010-03-10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8064-A0BB-4123-BC9D-F9FCEAED0A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03F-E00B-44D5-BB65-53320B97ACF8}" type="datetimeFigureOut">
              <a:rPr lang="pl-PL" smtClean="0"/>
              <a:pPr/>
              <a:t>2010-03-10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8064-A0BB-4123-BC9D-F9FCEAED0A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03F-E00B-44D5-BB65-53320B97ACF8}" type="datetimeFigureOut">
              <a:rPr lang="pl-PL" smtClean="0"/>
              <a:pPr/>
              <a:t>2010-03-10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8064-A0BB-4123-BC9D-F9FCEAED0A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03F-E00B-44D5-BB65-53320B97ACF8}" type="datetimeFigureOut">
              <a:rPr lang="pl-PL" smtClean="0"/>
              <a:pPr/>
              <a:t>2010-03-10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8064-A0BB-4123-BC9D-F9FCEAED0A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03F-E00B-44D5-BB65-53320B97ACF8}" type="datetimeFigureOut">
              <a:rPr lang="pl-PL" smtClean="0"/>
              <a:pPr/>
              <a:t>2010-03-10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8064-A0BB-4123-BC9D-F9FCEAED0A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03F-E00B-44D5-BB65-53320B97ACF8}" type="datetimeFigureOut">
              <a:rPr lang="pl-PL" smtClean="0"/>
              <a:pPr/>
              <a:t>2010-03-10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8064-A0BB-4123-BC9D-F9FCEAED0A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7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F200">
                <a:alpha val="89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303F-E00B-44D5-BB65-53320B97ACF8}" type="datetimeFigureOut">
              <a:rPr lang="pl-PL" smtClean="0"/>
              <a:pPr/>
              <a:t>2010-03-10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8064-A0BB-4123-BC9D-F9FCEAED0A4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rek\Desktop\VN780090.WM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2_glubczyce@wodip.opole.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gif"/><Relationship Id="rId4" Type="http://schemas.openxmlformats.org/officeDocument/2006/relationships/hyperlink" Target="http://www.gim2glubczyce.republika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6.jpeg"/><Relationship Id="rId5" Type="http://schemas.openxmlformats.org/officeDocument/2006/relationships/package" Target="../embeddings/Prezentacja_programu_Microsoft_Office_PowerPoint1.pptx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3571876"/>
          </a:xfrm>
        </p:spPr>
        <p:txBody>
          <a:bodyPr>
            <a:normAutofit/>
          </a:bodyPr>
          <a:lstStyle/>
          <a:p>
            <a:r>
              <a:rPr lang="pl-PL" sz="4800" b="1" cap="small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Witamy  w  naszej  szkole</a:t>
            </a:r>
            <a:r>
              <a:rPr lang="pl-PL" b="1" cap="small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pl-PL" b="1" cap="small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</a:br>
            <a:r>
              <a:rPr lang="pl-PL" b="1" cap="small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pl-PL" b="1" cap="small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</a:br>
            <a:endParaRPr lang="pl-PL" b="1" cap="small" dirty="0">
              <a:solidFill>
                <a:srgbClr val="00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14876" y="4572008"/>
            <a:ext cx="4143404" cy="20717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b="1" dirty="0" smtClean="0">
                <a:solidFill>
                  <a:srgbClr val="38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rgbClr val="38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Organizatorem  konkursu jest  Biuro Projektu  NTUE, </a:t>
            </a:r>
            <a:r>
              <a:rPr lang="pl-PL" sz="2400" b="1" dirty="0" err="1" smtClean="0">
                <a:solidFill>
                  <a:srgbClr val="38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WODiP</a:t>
            </a:r>
            <a:r>
              <a:rPr lang="pl-PL" sz="2400" b="1" dirty="0" smtClean="0">
                <a:solidFill>
                  <a:srgbClr val="38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Opole</a:t>
            </a:r>
            <a:endParaRPr lang="pl-PL" sz="2400" b="1" dirty="0">
              <a:solidFill>
                <a:srgbClr val="38B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14348" y="1785926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cap="small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Multimedialna prezentacja dla uczniów klas pierwszych</a:t>
            </a:r>
            <a:endParaRPr lang="pl-PL" sz="4400" dirty="0"/>
          </a:p>
        </p:txBody>
      </p:sp>
      <p:pic>
        <p:nvPicPr>
          <p:cNvPr id="5" name="VN78009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6248" y="428604"/>
            <a:ext cx="304800" cy="30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3590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Pracownia Chemiczna</a:t>
            </a:r>
            <a:endParaRPr lang="pl-PL" b="1" cap="small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4572032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6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Pracownia Biologiczna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C:\Documents and Settings\Marek\Pulpit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451600" cy="4737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C:\Documents and Settings\Marek\Pulpit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14488"/>
            <a:ext cx="6083300" cy="452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857364"/>
            <a:ext cx="6357982" cy="4446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F0"/>
                </a:solidFill>
                <a:latin typeface="Algerian" pitchFamily="82" charset="0"/>
              </a:rPr>
              <a:t>Pracownia matematyczna</a:t>
            </a:r>
            <a:endParaRPr lang="pl-PL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4" name="Picture 6" descr="C:\Documents and Settings\Marek\Pulpit\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786346" cy="38422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73" name="Picture 5" descr="C:\Documents and Settings\Marek\Pulpit\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4452307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72" name="Picture 4" descr="C:\Documents and Settings\Marek\Pulpit\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785926"/>
            <a:ext cx="5354680" cy="42290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71" name="Picture 3" descr="C:\Documents and Settings\Marek\Pulpit\1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285992"/>
            <a:ext cx="5432468" cy="41542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70" name="Picture 2" descr="C:\Documents and Settings\Marek\Pulpit\1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511882"/>
            <a:ext cx="5643602" cy="43461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8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8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88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88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267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small" dirty="0" smtClean="0">
                <a:solidFill>
                  <a:srgbClr val="00B050"/>
                </a:solidFill>
              </a:rPr>
              <a:t>Pracownia Języka Angielskiego</a:t>
            </a:r>
            <a:endParaRPr lang="pl-PL" b="1" cap="smal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857496"/>
            <a:ext cx="3838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b="1" cap="small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Biblioteka</a:t>
            </a:r>
            <a:endParaRPr lang="pl-PL" sz="7200" b="1" cap="small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500298" y="600076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9222" name="Picture 6" descr="C:\Documents and Settings\Marek\Pulpit\SOWY(53)\G060147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0" y="3857628"/>
            <a:ext cx="3365500" cy="2824163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71678"/>
            <a:ext cx="4086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071678"/>
            <a:ext cx="4210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071678"/>
            <a:ext cx="4171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2071678"/>
            <a:ext cx="4200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285720" y="2214554"/>
            <a:ext cx="8072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32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„Kto czyta – żyje wielokrotnie,</a:t>
            </a:r>
          </a:p>
          <a:p>
            <a:pPr algn="ctr">
              <a:defRPr/>
            </a:pPr>
            <a:r>
              <a:rPr lang="pl-PL" sz="32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kto zaś z książkami obcować nie chce – na jedno życie jest skazany.” </a:t>
            </a:r>
          </a:p>
          <a:p>
            <a:pPr algn="ctr">
              <a:defRPr/>
            </a:pPr>
            <a:r>
              <a:rPr lang="pl-PL" sz="32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J. Czechowicz</a:t>
            </a:r>
            <a:endParaRPr lang="pl-PL" sz="3200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small" dirty="0" smtClean="0">
                <a:solidFill>
                  <a:schemeClr val="tx1">
                    <a:lumMod val="50000"/>
                  </a:schemeClr>
                </a:solidFill>
              </a:rPr>
              <a:t>Harcerze w naszym gimnazjum</a:t>
            </a:r>
            <a:endParaRPr lang="pl-PL" b="1" cap="small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42" name="Picture 2" descr="C:\Documents and Settings\Marek\Pulpit\Obraz 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71876"/>
            <a:ext cx="3440489" cy="3144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3" name="Picture 3" descr="C:\Documents and Settings\Marek\Pulpit\Obraz 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736"/>
            <a:ext cx="2943231" cy="34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3676658" cy="27574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5" name="Picture 5" descr="C:\Documents and Settings\Marek\Pulpit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500306"/>
            <a:ext cx="2909896" cy="3908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214282" y="4286256"/>
            <a:ext cx="40005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DRUŻYNA HARCERSKA „</a:t>
            </a:r>
            <a:r>
              <a:rPr lang="pl-PL" sz="5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ISKRY</a:t>
            </a:r>
            <a:r>
              <a:rPr lang="pl-PL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pl-PL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881 -0.06852 -0.05763 -0.13704 -0.03454 -0.1507 C -0.01145 -0.16435 0.11233 -0.06297 0.1382 -0.08264 C 0.16407 -0.10232 0.09601 -0.24746 0.12032 -0.26829 C 0.14462 -0.28912 0.25851 -0.18565 0.28455 -0.2081 C 0.3106 -0.23033 0.25365 -0.3838 0.27622 -0.40162 C 0.29879 -0.41945 0.39375 -0.29908 0.42032 -0.31435 C 0.44688 -0.32963 0.43178 -0.4625 0.43577 -0.49375 C 0.43976 -0.525 0.44462 -0.49884 0.4441 -0.50162 C 0.44358 -0.5044 0.43785 -0.50787 0.43212 -0.51111 " pathEditMode="relative" ptsTypes="aaaaaaaaaA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3071810"/>
            <a:ext cx="8229600" cy="1143000"/>
          </a:xfrm>
        </p:spPr>
        <p:txBody>
          <a:bodyPr>
            <a:noAutofit/>
          </a:bodyPr>
          <a:lstStyle/>
          <a:p>
            <a:r>
              <a:rPr lang="pl-PL" sz="9600" b="1" i="1" dirty="0" smtClean="0">
                <a:solidFill>
                  <a:schemeClr val="accent1">
                    <a:lumMod val="75000"/>
                  </a:schemeClr>
                </a:solidFill>
              </a:rPr>
              <a:t>Otrzęsiny, nie są takie straszne …</a:t>
            </a:r>
            <a:endParaRPr lang="pl-PL" sz="9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42672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4238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71744"/>
            <a:ext cx="4248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657600"/>
            <a:ext cx="4248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286124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85860"/>
            <a:ext cx="4248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i="1" dirty="0" smtClean="0">
                <a:solidFill>
                  <a:schemeClr val="accent4">
                    <a:lumMod val="75000"/>
                  </a:schemeClr>
                </a:solidFill>
              </a:rPr>
              <a:t>Przerwy spędzamy na korytarzach 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 descr="C:\Documents and Settings\Marek\Pulpit\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108186"/>
            <a:ext cx="5550591" cy="4749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 descr="C:\Documents and Settings\Marek\Pulpit\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785926"/>
            <a:ext cx="3299091" cy="3990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2" name="Picture 4" descr="C:\Documents and Settings\Marek\Pulpit\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85860"/>
            <a:ext cx="5517683" cy="3740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3" name="Picture 5" descr="C:\Documents and Settings\Marek\Pulpit\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357562"/>
            <a:ext cx="5000660" cy="3337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4" name="Picture 6" descr="C:\Documents and Settings\Marek\Pulpit\1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214422"/>
            <a:ext cx="3957264" cy="3817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5" name="Picture 1" descr="C:\Documents and Settings\Marek\Pulpit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1571612"/>
            <a:ext cx="4143404" cy="487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… lub na podwórku szkolnym.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067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357298"/>
            <a:ext cx="42672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786190"/>
            <a:ext cx="42672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357430"/>
            <a:ext cx="3181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7775" y="2571744"/>
            <a:ext cx="4086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38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Kontakt z naszym Gimnazjum</a:t>
            </a:r>
            <a:endParaRPr lang="pl-PL" b="1" dirty="0">
              <a:solidFill>
                <a:srgbClr val="38B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l-P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Gimnazjum nr 2 z Oddziałami Integracyjnymi im. Jana Kochanowskiego w Głubczycach.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l-P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Adres: ul. Raciborska 23  48-100 Głubczyce.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l-P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Tel.: 077-485-21-85.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l-P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Tel. kom.: 500228078.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l-P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 - mail: </a:t>
            </a:r>
            <a:r>
              <a:rPr lang="pl-PL" b="1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g2_glubczyce@wodip.opole.pl</a:t>
            </a:r>
            <a:endParaRPr lang="pl-P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l-P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Strona internetowa: </a:t>
            </a:r>
            <a:r>
              <a:rPr lang="pl-PL" b="1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4"/>
              </a:rPr>
              <a:t>www.gim2glubczyce.republika.pl</a:t>
            </a:r>
            <a:r>
              <a:rPr lang="pl-P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14282" y="500042"/>
            <a:ext cx="8786874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3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CZEKAMY  </a:t>
            </a:r>
            <a:br>
              <a:rPr kumimoji="0" lang="pl-PL" sz="73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pl-PL" sz="73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I   WITAMY</a:t>
            </a:r>
            <a:br>
              <a:rPr kumimoji="0" lang="pl-PL" sz="73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pl-PL" sz="44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 </a:t>
            </a:r>
            <a:br>
              <a:rPr kumimoji="0" lang="pl-PL" sz="44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</a:b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500306"/>
            <a:ext cx="1747842" cy="210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179050" y="4786322"/>
            <a:ext cx="881093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pl-PL" sz="6000" b="1" kern="10" cap="all" dirty="0" smtClean="0">
                <a:ln/>
                <a:blipFill>
                  <a:blip r:embed="rId6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Arial Black"/>
              </a:rPr>
              <a:t>W   naszym </a:t>
            </a:r>
          </a:p>
          <a:p>
            <a:pPr algn="ctr"/>
            <a:r>
              <a:rPr lang="pl-PL" sz="6000" b="1" kern="10" cap="all" dirty="0" smtClean="0">
                <a:ln/>
                <a:blipFill>
                  <a:blip r:embed="rId6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Arial Black"/>
              </a:rPr>
              <a:t>Gimnazjum   nr   2</a:t>
            </a:r>
            <a:endParaRPr lang="pl-PL" sz="6000" b="1" cap="all" dirty="0">
              <a:ln/>
              <a:blipFill>
                <a:blip r:embed="rId6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9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6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320"/>
                            </p:stCondLst>
                            <p:childTnLst>
                              <p:par>
                                <p:cTn id="4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320"/>
                            </p:stCondLst>
                            <p:childTnLst>
                              <p:par>
                                <p:cTn id="5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320"/>
                            </p:stCondLst>
                            <p:childTnLst>
                              <p:par>
                                <p:cTn id="5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320"/>
                            </p:stCondLst>
                            <p:childTnLst>
                              <p:par>
                                <p:cTn id="6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320"/>
                            </p:stCondLst>
                            <p:childTnLst>
                              <p:par>
                                <p:cTn id="7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320"/>
                            </p:stCondLst>
                            <p:childTnLst>
                              <p:par>
                                <p:cTn id="77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320"/>
                            </p:stCondLst>
                            <p:childTnLst>
                              <p:par>
                                <p:cTn id="8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320"/>
                            </p:stCondLst>
                            <p:childTnLst>
                              <p:par>
                                <p:cTn id="8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320"/>
                            </p:stCondLst>
                            <p:childTnLst>
                              <p:par>
                                <p:cTn id="10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2976" y="0"/>
            <a:ext cx="7772400" cy="2243152"/>
          </a:xfrm>
        </p:spPr>
        <p:txBody>
          <a:bodyPr>
            <a:noAutofit/>
          </a:bodyPr>
          <a:lstStyle/>
          <a:p>
            <a:r>
              <a:rPr lang="pl-PL" sz="4000" b="1" i="1" cap="small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Gimnazjum  nr  2</a:t>
            </a:r>
            <a:br>
              <a:rPr lang="pl-PL" sz="4000" b="1" i="1" cap="small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</a:br>
            <a:r>
              <a:rPr lang="pl-PL" sz="4000" b="1" i="1" cap="small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z  Oddziałami  Integracyjnymi </a:t>
            </a:r>
            <a:br>
              <a:rPr lang="pl-PL" sz="4000" b="1" i="1" cap="small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</a:br>
            <a:r>
              <a:rPr lang="pl-PL" sz="4000" b="1" i="1" cap="small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im.  Jana  Kochanowskiego</a:t>
            </a:r>
            <a:endParaRPr lang="pl-PL" sz="4000" b="1" i="1" cap="small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4348" y="5572140"/>
            <a:ext cx="8215370" cy="17526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</a:rPr>
              <a:t>ul. Raciborska 23  48 – 100 Głubczyce </a:t>
            </a:r>
          </a:p>
          <a:p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</a:rPr>
              <a:t> tel. 77/485 21 85  tel. kom. 500 22 80 78</a:t>
            </a:r>
            <a:endParaRPr lang="pl-PL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66424" y="2285992"/>
            <a:ext cx="4354004" cy="3348044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dashDot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6436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Podkład muzyczny w wykonaniu </a:t>
            </a:r>
          </a:p>
          <a:p>
            <a:pPr>
              <a:buNone/>
            </a:pPr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Katarzyny Dudy i Eweliny Furman      	 III c.</a:t>
            </a:r>
          </a:p>
          <a:p>
            <a:pPr>
              <a:buNone/>
            </a:pPr>
            <a:endParaRPr lang="pl-PL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pl-PL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pl-PL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Prezentację multimedialną wykonali </a:t>
            </a:r>
          </a:p>
          <a:p>
            <a:pPr algn="r">
              <a:buNone/>
            </a:pPr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Marek Krupa </a:t>
            </a:r>
            <a:r>
              <a:rPr lang="pl-PL" dirty="0" err="1" smtClean="0">
                <a:solidFill>
                  <a:srgbClr val="7030A0"/>
                </a:solidFill>
                <a:latin typeface="Comic Sans MS" pitchFamily="66" charset="0"/>
              </a:rPr>
              <a:t>Ia</a:t>
            </a:r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 lat 14, Jakub </a:t>
            </a:r>
            <a:r>
              <a:rPr lang="pl-PL" dirty="0" err="1" smtClean="0">
                <a:solidFill>
                  <a:srgbClr val="7030A0"/>
                </a:solidFill>
                <a:latin typeface="Comic Sans MS" pitchFamily="66" charset="0"/>
              </a:rPr>
              <a:t>Pekar</a:t>
            </a:r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pl-PL" dirty="0" err="1" smtClean="0">
                <a:solidFill>
                  <a:srgbClr val="7030A0"/>
                </a:solidFill>
                <a:latin typeface="Comic Sans MS" pitchFamily="66" charset="0"/>
              </a:rPr>
              <a:t>Ia</a:t>
            </a:r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 14 lat</a:t>
            </a:r>
          </a:p>
          <a:p>
            <a:pPr algn="r">
              <a:buNone/>
            </a:pPr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i Paweł Sęk </a:t>
            </a:r>
            <a:r>
              <a:rPr lang="pl-PL" dirty="0" err="1" smtClean="0">
                <a:solidFill>
                  <a:srgbClr val="7030A0"/>
                </a:solidFill>
                <a:latin typeface="Comic Sans MS" pitchFamily="66" charset="0"/>
              </a:rPr>
              <a:t>IIb</a:t>
            </a:r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 15 lat.</a:t>
            </a:r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r>
              <a:rPr lang="pl-PL" sz="2600" dirty="0" smtClean="0">
                <a:solidFill>
                  <a:srgbClr val="7030A0"/>
                </a:solidFill>
                <a:latin typeface="Comic Sans MS" pitchFamily="66" charset="0"/>
              </a:rPr>
              <a:t>W roku szkolnym 2009/2010  </a:t>
            </a:r>
            <a:endParaRPr lang="pl-PL" sz="2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5364" name="Picture 4" descr="C:\Documents and Settings\Marek\Pulpit\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85728"/>
            <a:ext cx="2428892" cy="288277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365" name="Picture 5" descr="C:\Documents and Settings\Marek\Pulpit\1 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1714512" cy="2648433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4500562" y="0"/>
          <a:ext cx="4643438" cy="3482579"/>
        </p:xfrm>
        <a:graphic>
          <a:graphicData uri="http://schemas.openxmlformats.org/presentationml/2006/ole">
            <p:oleObj spid="_x0000_s17409" name="Prezentacja" r:id="rId5" imgW="4010993" imgH="3008432" progId="PowerPoint.Show.12">
              <p:embed/>
            </p:oleObj>
          </a:graphicData>
        </a:graphic>
      </p:graphicFrame>
      <p:pic>
        <p:nvPicPr>
          <p:cNvPr id="17410" name="Picture 2" descr="C:\Documents and Settings\Marek\Pulpit\P10206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929198"/>
            <a:ext cx="775567" cy="1285884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2" descr="C:\Documents and Settings\Marek\Pulpit\Nowy obraz 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6923" y="4857760"/>
            <a:ext cx="877887" cy="29511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xit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0.25191 0.2388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8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9005 L 0.24271 -0.4233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9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74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607 -0.06899 L -0.26181 0.2432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357158" y="142852"/>
            <a:ext cx="8540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Grono pedagogiczne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285720" y="1714488"/>
            <a:ext cx="4465638" cy="4868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pl-P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pl-P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Andrzej </a:t>
            </a:r>
            <a:r>
              <a:rPr kumimoji="0" lang="pl-PL" sz="20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Bobkier</a:t>
            </a:r>
            <a:endParaRPr kumimoji="0" lang="pl-PL" sz="2000" b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Małgorzata Borzęcka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Jolanta 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Chabin</a:t>
            </a: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Anna Andrzejak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Violetta Czechowicz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Joanna Horodyska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Artur Krupa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Ewa Dobrowolska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Marzanna Kosiorowska – Witek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Renata Kopecka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Aleksandra Węgrzyniak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Mariusz Kruk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Urszula </a:t>
            </a:r>
            <a:r>
              <a:rPr lang="pl-PL" sz="2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Skrzekut</a:t>
            </a: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pl-P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 txBox="1">
            <a:spLocks noRot="1" noChangeArrowheads="1"/>
          </p:cNvSpPr>
          <p:nvPr/>
        </p:nvSpPr>
        <p:spPr>
          <a:xfrm>
            <a:off x="4643438" y="1714488"/>
            <a:ext cx="4194175" cy="49244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l-P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Joanna Wołoszyn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Dorota Krupa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Maria Krówka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Joanna 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Makoś</a:t>
            </a: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Małgorzata 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Masiuk</a:t>
            </a: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Dorota 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Naróg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 – 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Skomal</a:t>
            </a: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Jerzy Naszkiewicz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Elżbieta Palka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Urszula Romanowicz – Rakoczy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Izabela Rostowska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mgr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</a:rPr>
              <a:t>Małgorzata Surma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00100" y="1196975"/>
            <a:ext cx="7000924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Dyrektor mgr Róża </a:t>
            </a:r>
            <a:r>
              <a:rPr lang="pl-PL" sz="32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Szyszło</a:t>
            </a:r>
            <a:endParaRPr lang="pl-PL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algn="ctr"/>
            <a:r>
              <a:rPr lang="pl-PL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Zastępca dyrektora mgr Ewa Błażków</a:t>
            </a:r>
          </a:p>
          <a:p>
            <a:pPr algn="ctr">
              <a:spcBef>
                <a:spcPct val="50000"/>
              </a:spcBef>
            </a:pPr>
            <a:endParaRPr lang="pl-PL" b="1" dirty="0"/>
          </a:p>
        </p:txBody>
      </p:sp>
    </p:spTree>
  </p:cSld>
  <p:clrMapOvr>
    <a:masterClrMapping/>
  </p:clrMapOvr>
  <p:transition advClick="0"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decel="100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decel="100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decel="100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900" decel="100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  <a:latin typeface="Algerian" pitchFamily="82" charset="0"/>
              </a:rPr>
              <a:t>Witamy w Gimnazjum nr 2</a:t>
            </a:r>
            <a:endParaRPr lang="pl-PL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610" y="1000108"/>
            <a:ext cx="4929440" cy="3860061"/>
          </a:xfrm>
          <a:prstGeom prst="roundRect">
            <a:avLst>
              <a:gd name="adj" fmla="val 16667"/>
            </a:avLst>
          </a:prstGeom>
          <a:ln w="76200">
            <a:solidFill>
              <a:schemeClr val="tx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428596" y="521495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cap="small" dirty="0" smtClean="0">
                <a:solidFill>
                  <a:schemeClr val="tx1">
                    <a:lumMod val="50000"/>
                  </a:schemeClr>
                </a:solidFill>
              </a:rPr>
              <a:t>Nasza Szkoła Zimą</a:t>
            </a:r>
            <a:endParaRPr lang="pl-PL" sz="3200" b="1" cap="smal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214942" y="171448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cap="small" dirty="0" smtClean="0">
                <a:solidFill>
                  <a:srgbClr val="FFFF00"/>
                </a:solidFill>
              </a:rPr>
              <a:t>Nasza Szkoła Jesienią</a:t>
            </a:r>
            <a:endParaRPr lang="pl-PL" sz="3200" b="1" cap="small" dirty="0">
              <a:solidFill>
                <a:srgbClr val="FFFF00"/>
              </a:solidFill>
            </a:endParaRPr>
          </a:p>
        </p:txBody>
      </p:sp>
      <p:pic>
        <p:nvPicPr>
          <p:cNvPr id="35841" name="Picture 1" descr="C:\Users\Marek\Desktop\Nowy obraz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643182"/>
            <a:ext cx="5242248" cy="4071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cap="small" dirty="0" smtClean="0"/>
              <a:t>Krótka historia naszej szkoły</a:t>
            </a:r>
            <a:endParaRPr lang="pl-PL" b="1" i="1" cap="smal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857364"/>
            <a:ext cx="5072098" cy="4786346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  <a:buNone/>
            </a:pPr>
            <a:r>
              <a:rPr lang="pl-PL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Po reformie szkolnictwa w roku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  <a:buNone/>
            </a:pPr>
            <a:r>
              <a:rPr lang="pl-PL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1999 Szkoła Podstawowa nr 4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  <a:buNone/>
            </a:pPr>
            <a:r>
              <a:rPr lang="pl-PL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 Głubczycach została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  <a:buNone/>
            </a:pPr>
            <a:r>
              <a:rPr lang="pl-PL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przemianowana na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  <a:buNone/>
            </a:pPr>
            <a:r>
              <a:rPr lang="pl-PL" sz="3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Gimnazjum nr </a:t>
            </a:r>
            <a:r>
              <a:rPr lang="pl-PL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 a patronem naszej szkoły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  <a:buNone/>
            </a:pPr>
            <a:r>
              <a:rPr lang="pl-PL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był i jest Jan Kochanowski.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  <a:buNone/>
            </a:pPr>
            <a:r>
              <a:rPr lang="pl-PL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 roku 2001 szkole został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  <a:buNone/>
            </a:pPr>
            <a:r>
              <a:rPr lang="pl-PL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przekazany sztandar szkoły.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  <a:buNone/>
            </a:pPr>
            <a:r>
              <a:rPr lang="pl-PL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Od 2009 roku pełna nazwa naszej szkoły brzmi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  <a:buNone/>
            </a:pPr>
            <a:r>
              <a:rPr lang="pl-PL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Gimnazjum nr 2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  <a:buNone/>
            </a:pPr>
            <a:r>
              <a:rPr lang="pl-PL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z Oddziałami Integracyjnymi.</a:t>
            </a:r>
          </a:p>
          <a:p>
            <a:endParaRPr lang="pl-PL" dirty="0"/>
          </a:p>
        </p:txBody>
      </p:sp>
      <p:pic>
        <p:nvPicPr>
          <p:cNvPr id="5" name="Picture 7" descr="Ja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57818" y="1928802"/>
            <a:ext cx="3357586" cy="3961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643314"/>
            <a:ext cx="4267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357298"/>
            <a:ext cx="4200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357430"/>
            <a:ext cx="2762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210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Świetlica, w której spędzamy wolny czas</a:t>
            </a:r>
            <a:endParaRPr lang="pl-PL" sz="36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071538" y="1714488"/>
            <a:ext cx="7180247" cy="4557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pole tekstowe 13"/>
          <p:cNvSpPr txBox="1"/>
          <p:nvPr/>
        </p:nvSpPr>
        <p:spPr>
          <a:xfrm>
            <a:off x="785786" y="4857760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rgbClr val="FFFF00"/>
                </a:solidFill>
                <a:latin typeface="Comic Sans MS" pitchFamily="66" charset="0"/>
              </a:rPr>
              <a:t>Świetlica została odnowiona w tym roku szkolnym. </a:t>
            </a:r>
            <a:endParaRPr lang="pl-PL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00"/>
                            </p:stCondLst>
                            <p:childTnLst>
                              <p:par>
                                <p:cTn id="4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  <a:latin typeface="Lucida Handwriting" pitchFamily="66" charset="0"/>
                <a:cs typeface="Kartika" pitchFamily="18" charset="0"/>
              </a:rPr>
              <a:t>Sport w </a:t>
            </a:r>
            <a:r>
              <a:rPr lang="pl-PL" dirty="0">
                <a:solidFill>
                  <a:srgbClr val="00B050"/>
                </a:solidFill>
                <a:latin typeface="Lucida Handwriting" pitchFamily="66" charset="0"/>
                <a:cs typeface="Kartika" pitchFamily="18" charset="0"/>
              </a:rPr>
              <a:t>n</a:t>
            </a:r>
            <a:r>
              <a:rPr lang="pl-PL" dirty="0" smtClean="0">
                <a:solidFill>
                  <a:srgbClr val="00B050"/>
                </a:solidFill>
                <a:latin typeface="Lucida Handwriting" pitchFamily="66" charset="0"/>
                <a:cs typeface="Kartika" pitchFamily="18" charset="0"/>
              </a:rPr>
              <a:t>aszym Gimnazjum</a:t>
            </a:r>
            <a:endParaRPr lang="pl-PL" dirty="0">
              <a:solidFill>
                <a:srgbClr val="00B050"/>
              </a:solidFill>
              <a:latin typeface="Lucida Handwriting" pitchFamily="66" charset="0"/>
              <a:cs typeface="Kartik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6" name="Picture 8" descr="C:\Documents and Settings\Marek\Pulpit\DSC_1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00174"/>
            <a:ext cx="4572032" cy="3018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 descr="C:\Documents and Settings\Marek\Pulpit\DSC_1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786058"/>
            <a:ext cx="422018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:\Documents and Settings\Marek\Pulpit\DSC_124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72660" y="1357298"/>
            <a:ext cx="2406632" cy="3000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Documents and Settings\Marek\Pulpit\DSC_1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357562"/>
            <a:ext cx="377865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Marek\Pulpit\1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357818" y="3073014"/>
            <a:ext cx="3071834" cy="3140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Marek\Pulpit\DSC_15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2143116"/>
            <a:ext cx="4111978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2000240"/>
            <a:ext cx="3714776" cy="339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1285860"/>
            <a:ext cx="4310699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3000372"/>
            <a:ext cx="4476749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pole tekstowe 13"/>
          <p:cNvSpPr txBox="1"/>
          <p:nvPr/>
        </p:nvSpPr>
        <p:spPr>
          <a:xfrm>
            <a:off x="714348" y="1714488"/>
            <a:ext cx="7858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</a:rPr>
              <a:t>W sali gimnastycznej w tym roku szkolnym został przeprowadzony generalny remont. Dzięki staraniom pani dyrektor zostały wymienione okna oraz drzwi, odmalowano ściany.</a:t>
            </a:r>
            <a:endParaRPr lang="pl-PL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1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7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decel="100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decel="100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decel="100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Sport w terenie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81" name="Picture 9" descr="C:\Documents and Settings\Marek\Pulpit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285992"/>
            <a:ext cx="655552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Documents and Settings\Marek\Pulpit\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1275" y="2071678"/>
            <a:ext cx="6562725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Marek\Pulpit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428868"/>
            <a:ext cx="63627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Marek\Pulpit\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928802"/>
            <a:ext cx="63246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Marek\Pulpit\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2725" y="1643050"/>
            <a:ext cx="6391275" cy="421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Marek\Pulpit\5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2357430"/>
            <a:ext cx="6502400" cy="427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Marek\Pulpit\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8" y="1857364"/>
            <a:ext cx="4400550" cy="461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Marek\Pulpit\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1571612"/>
            <a:ext cx="6489700" cy="478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ole tekstowe 11"/>
          <p:cNvSpPr txBox="1"/>
          <p:nvPr/>
        </p:nvSpPr>
        <p:spPr>
          <a:xfrm>
            <a:off x="1428728" y="3286124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rgbClr val="00B050"/>
                </a:solidFill>
              </a:rPr>
              <a:t>Zajęcia sportowe organizowane są na stadionie oraz boisku szkolnym.</a:t>
            </a:r>
            <a:endParaRPr lang="pl-PL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6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41814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small" dirty="0" smtClean="0">
                <a:solidFill>
                  <a:srgbClr val="FFFF00"/>
                </a:solidFill>
                <a:latin typeface="Comic Sans MS" pitchFamily="66" charset="0"/>
              </a:rPr>
              <a:t>Pracownia Informatyczna  </a:t>
            </a:r>
            <a:endParaRPr lang="pl-PL" cap="small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5259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0800000" flipV="1">
            <a:off x="3425732" y="1643050"/>
            <a:ext cx="5151520" cy="2928958"/>
          </a:xfrm>
          <a:prstGeom prst="roundRect">
            <a:avLst>
              <a:gd name="adj" fmla="val 223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857496"/>
            <a:ext cx="4000528" cy="370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2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ŚWIĘTY ANTONI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6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ŚWIĘTY ANTONI</Template>
  <TotalTime>749</TotalTime>
  <Words>374</Words>
  <Application>Microsoft Office PowerPoint</Application>
  <PresentationFormat>Pokaz na ekranie (4:3)</PresentationFormat>
  <Paragraphs>97</Paragraphs>
  <Slides>20</Slides>
  <Notes>2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2" baseType="lpstr">
      <vt:lpstr>ŚWIĘTY ANTONI</vt:lpstr>
      <vt:lpstr>Prezentacja</vt:lpstr>
      <vt:lpstr>Witamy  w  naszej  szkole  </vt:lpstr>
      <vt:lpstr>Gimnazjum  nr  2 z  Oddziałami  Integracyjnymi  im.  Jana  Kochanowskiego</vt:lpstr>
      <vt:lpstr>Slajd 3</vt:lpstr>
      <vt:lpstr>Witamy w Gimnazjum nr 2</vt:lpstr>
      <vt:lpstr>Krótka historia naszej szkoły</vt:lpstr>
      <vt:lpstr>Świetlica, w której spędzamy wolny czas</vt:lpstr>
      <vt:lpstr>Sport w naszym Gimnazjum</vt:lpstr>
      <vt:lpstr>Sport w terenie</vt:lpstr>
      <vt:lpstr>Pracownia Informatyczna  </vt:lpstr>
      <vt:lpstr>Pracownia Chemiczna</vt:lpstr>
      <vt:lpstr>Pracownia Biologiczna</vt:lpstr>
      <vt:lpstr>Pracownia matematyczna</vt:lpstr>
      <vt:lpstr>Pracownia Języka Angielskiego</vt:lpstr>
      <vt:lpstr>Biblioteka</vt:lpstr>
      <vt:lpstr>Harcerze w naszym gimnazjum</vt:lpstr>
      <vt:lpstr>Otrzęsiny, nie są takie straszne …</vt:lpstr>
      <vt:lpstr>Przerwy spędzamy na korytarzach …</vt:lpstr>
      <vt:lpstr>… lub na podwórku szkolnym.</vt:lpstr>
      <vt:lpstr>Kontakt z naszym Gimnazjum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Gimnazjum  nr  2 z  Oddziałami  Integracyjnymi  im.  Jana  Kochanowskiego</dc:title>
  <dc:creator>Komputer</dc:creator>
  <cp:lastModifiedBy>Marek</cp:lastModifiedBy>
  <cp:revision>79</cp:revision>
  <dcterms:created xsi:type="dcterms:W3CDTF">2010-02-15T16:27:25Z</dcterms:created>
  <dcterms:modified xsi:type="dcterms:W3CDTF">2010-03-10T17:30:25Z</dcterms:modified>
</cp:coreProperties>
</file>